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8" r:id="rId5"/>
    <p:sldId id="266" r:id="rId6"/>
    <p:sldId id="262" r:id="rId7"/>
    <p:sldId id="261" r:id="rId8"/>
    <p:sldId id="258" r:id="rId9"/>
    <p:sldId id="260" r:id="rId10"/>
    <p:sldId id="263" r:id="rId11"/>
    <p:sldId id="264" r:id="rId12"/>
    <p:sldId id="265" r:id="rId13"/>
  </p:sldIdLst>
  <p:sldSz cx="9144000" cy="6858000" type="screen4x3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3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1D699-3667-4E41-8D9F-2FC8D607E6B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6973DC-E699-49E8-AB4B-25CA168A56C4}">
      <dgm:prSet phldrT="[Text]"/>
      <dgm:spPr/>
      <dgm:t>
        <a:bodyPr/>
        <a:lstStyle/>
        <a:p>
          <a:r>
            <a:rPr lang="en-US" dirty="0" smtClean="0"/>
            <a:t>Explore</a:t>
          </a:r>
          <a:endParaRPr lang="en-US" dirty="0"/>
        </a:p>
      </dgm:t>
    </dgm:pt>
    <dgm:pt modelId="{59927644-09DA-4D3F-BE09-FDFADBF55D3E}" type="parTrans" cxnId="{34172FC7-D396-49D2-9D9F-464C4AE4A7F5}">
      <dgm:prSet/>
      <dgm:spPr/>
      <dgm:t>
        <a:bodyPr/>
        <a:lstStyle/>
        <a:p>
          <a:endParaRPr lang="en-US"/>
        </a:p>
      </dgm:t>
    </dgm:pt>
    <dgm:pt modelId="{571A7553-B239-4837-B7FA-8D48FF148F19}" type="sibTrans" cxnId="{34172FC7-D396-49D2-9D9F-464C4AE4A7F5}">
      <dgm:prSet/>
      <dgm:spPr/>
      <dgm:t>
        <a:bodyPr/>
        <a:lstStyle/>
        <a:p>
          <a:endParaRPr lang="en-US"/>
        </a:p>
      </dgm:t>
    </dgm:pt>
    <dgm:pt modelId="{C4D50523-9DEA-4761-8A4C-5C832F6A9FE3}">
      <dgm:prSet phldrT="[Text]"/>
      <dgm:spPr/>
      <dgm:t>
        <a:bodyPr/>
        <a:lstStyle/>
        <a:p>
          <a:r>
            <a:rPr lang="en-US" dirty="0" smtClean="0"/>
            <a:t>Try</a:t>
          </a:r>
          <a:endParaRPr lang="en-US" dirty="0"/>
        </a:p>
      </dgm:t>
    </dgm:pt>
    <dgm:pt modelId="{131DDF98-6780-4EFC-98F4-9E30DD0B2B58}" type="parTrans" cxnId="{AC0A8B93-2179-4BF6-9DFD-D6B9C94E11E1}">
      <dgm:prSet/>
      <dgm:spPr/>
      <dgm:t>
        <a:bodyPr/>
        <a:lstStyle/>
        <a:p>
          <a:endParaRPr lang="en-US"/>
        </a:p>
      </dgm:t>
    </dgm:pt>
    <dgm:pt modelId="{6009E196-BCD3-4603-96B4-3FD3F0BD6F0B}" type="sibTrans" cxnId="{AC0A8B93-2179-4BF6-9DFD-D6B9C94E11E1}">
      <dgm:prSet/>
      <dgm:spPr/>
      <dgm:t>
        <a:bodyPr/>
        <a:lstStyle/>
        <a:p>
          <a:endParaRPr lang="en-US"/>
        </a:p>
      </dgm:t>
    </dgm:pt>
    <dgm:pt modelId="{48418DDF-0307-4F22-9B3F-3C9122826E3C}">
      <dgm:prSet phldrT="[Text]"/>
      <dgm:spPr/>
      <dgm:t>
        <a:bodyPr/>
        <a:lstStyle/>
        <a:p>
          <a:r>
            <a:rPr lang="en-US" dirty="0" smtClean="0"/>
            <a:t>Reflect</a:t>
          </a:r>
          <a:endParaRPr lang="en-US" dirty="0"/>
        </a:p>
      </dgm:t>
    </dgm:pt>
    <dgm:pt modelId="{9DA69B68-2C6E-43A6-B3A3-11013E9FE2A8}" type="parTrans" cxnId="{E2299177-3B88-4363-8883-BE1F7D95C532}">
      <dgm:prSet/>
      <dgm:spPr/>
      <dgm:t>
        <a:bodyPr/>
        <a:lstStyle/>
        <a:p>
          <a:endParaRPr lang="en-US"/>
        </a:p>
      </dgm:t>
    </dgm:pt>
    <dgm:pt modelId="{7413F399-8FD0-4EC0-85B6-3265B3C2A591}" type="sibTrans" cxnId="{E2299177-3B88-4363-8883-BE1F7D95C532}">
      <dgm:prSet/>
      <dgm:spPr/>
      <dgm:t>
        <a:bodyPr/>
        <a:lstStyle/>
        <a:p>
          <a:endParaRPr lang="en-US"/>
        </a:p>
      </dgm:t>
    </dgm:pt>
    <dgm:pt modelId="{905F3DEB-D3B5-4184-B340-5FA6A582092B}" type="pres">
      <dgm:prSet presAssocID="{E0C1D699-3667-4E41-8D9F-2FC8D607E6B8}" presName="CompostProcess" presStyleCnt="0">
        <dgm:presLayoutVars>
          <dgm:dir/>
          <dgm:resizeHandles val="exact"/>
        </dgm:presLayoutVars>
      </dgm:prSet>
      <dgm:spPr/>
    </dgm:pt>
    <dgm:pt modelId="{149F39F3-5141-455C-B725-11A441015A7A}" type="pres">
      <dgm:prSet presAssocID="{E0C1D699-3667-4E41-8D9F-2FC8D607E6B8}" presName="arrow" presStyleLbl="bgShp" presStyleIdx="0" presStyleCnt="1"/>
      <dgm:spPr/>
    </dgm:pt>
    <dgm:pt modelId="{8A67E31B-3870-426D-B973-00B7618FB428}" type="pres">
      <dgm:prSet presAssocID="{E0C1D699-3667-4E41-8D9F-2FC8D607E6B8}" presName="linearProcess" presStyleCnt="0"/>
      <dgm:spPr/>
    </dgm:pt>
    <dgm:pt modelId="{12212B5E-FDA8-400C-B0DF-6940704301D4}" type="pres">
      <dgm:prSet presAssocID="{0A6973DC-E699-49E8-AB4B-25CA168A56C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10A37F-63EA-4AB1-9DA3-E401A647C89A}" type="pres">
      <dgm:prSet presAssocID="{571A7553-B239-4837-B7FA-8D48FF148F19}" presName="sibTrans" presStyleCnt="0"/>
      <dgm:spPr/>
    </dgm:pt>
    <dgm:pt modelId="{F9ADBDF2-3A11-40E6-8B78-B55E759E0B2F}" type="pres">
      <dgm:prSet presAssocID="{C4D50523-9DEA-4761-8A4C-5C832F6A9FE3}" presName="textNode" presStyleLbl="node1" presStyleIdx="1" presStyleCnt="3">
        <dgm:presLayoutVars>
          <dgm:bulletEnabled val="1"/>
        </dgm:presLayoutVars>
      </dgm:prSet>
      <dgm:spPr/>
    </dgm:pt>
    <dgm:pt modelId="{BB32F826-7D38-48D6-A86C-AD4A1772AF1E}" type="pres">
      <dgm:prSet presAssocID="{6009E196-BCD3-4603-96B4-3FD3F0BD6F0B}" presName="sibTrans" presStyleCnt="0"/>
      <dgm:spPr/>
    </dgm:pt>
    <dgm:pt modelId="{024BD163-9146-4389-B78F-2BF9A735E354}" type="pres">
      <dgm:prSet presAssocID="{48418DDF-0307-4F22-9B3F-3C9122826E3C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43877D7-2C4D-443A-92B9-D6A00907B41C}" type="presOf" srcId="{0A6973DC-E699-49E8-AB4B-25CA168A56C4}" destId="{12212B5E-FDA8-400C-B0DF-6940704301D4}" srcOrd="0" destOrd="0" presId="urn:microsoft.com/office/officeart/2005/8/layout/hProcess9"/>
    <dgm:cxn modelId="{E2299177-3B88-4363-8883-BE1F7D95C532}" srcId="{E0C1D699-3667-4E41-8D9F-2FC8D607E6B8}" destId="{48418DDF-0307-4F22-9B3F-3C9122826E3C}" srcOrd="2" destOrd="0" parTransId="{9DA69B68-2C6E-43A6-B3A3-11013E9FE2A8}" sibTransId="{7413F399-8FD0-4EC0-85B6-3265B3C2A591}"/>
    <dgm:cxn modelId="{AC0A8B93-2179-4BF6-9DFD-D6B9C94E11E1}" srcId="{E0C1D699-3667-4E41-8D9F-2FC8D607E6B8}" destId="{C4D50523-9DEA-4761-8A4C-5C832F6A9FE3}" srcOrd="1" destOrd="0" parTransId="{131DDF98-6780-4EFC-98F4-9E30DD0B2B58}" sibTransId="{6009E196-BCD3-4603-96B4-3FD3F0BD6F0B}"/>
    <dgm:cxn modelId="{FADDB634-0684-41F1-B467-F22DC4E242E1}" type="presOf" srcId="{E0C1D699-3667-4E41-8D9F-2FC8D607E6B8}" destId="{905F3DEB-D3B5-4184-B340-5FA6A582092B}" srcOrd="0" destOrd="0" presId="urn:microsoft.com/office/officeart/2005/8/layout/hProcess9"/>
    <dgm:cxn modelId="{B9142198-57E4-4C35-B5AB-056966D9423E}" type="presOf" srcId="{C4D50523-9DEA-4761-8A4C-5C832F6A9FE3}" destId="{F9ADBDF2-3A11-40E6-8B78-B55E759E0B2F}" srcOrd="0" destOrd="0" presId="urn:microsoft.com/office/officeart/2005/8/layout/hProcess9"/>
    <dgm:cxn modelId="{34172FC7-D396-49D2-9D9F-464C4AE4A7F5}" srcId="{E0C1D699-3667-4E41-8D9F-2FC8D607E6B8}" destId="{0A6973DC-E699-49E8-AB4B-25CA168A56C4}" srcOrd="0" destOrd="0" parTransId="{59927644-09DA-4D3F-BE09-FDFADBF55D3E}" sibTransId="{571A7553-B239-4837-B7FA-8D48FF148F19}"/>
    <dgm:cxn modelId="{F8AC5590-7FD0-4C93-8D0E-E28DDE5A743F}" type="presOf" srcId="{48418DDF-0307-4F22-9B3F-3C9122826E3C}" destId="{024BD163-9146-4389-B78F-2BF9A735E354}" srcOrd="0" destOrd="0" presId="urn:microsoft.com/office/officeart/2005/8/layout/hProcess9"/>
    <dgm:cxn modelId="{A3873C72-60B2-43B9-A626-CA74B7A48694}" type="presParOf" srcId="{905F3DEB-D3B5-4184-B340-5FA6A582092B}" destId="{149F39F3-5141-455C-B725-11A441015A7A}" srcOrd="0" destOrd="0" presId="urn:microsoft.com/office/officeart/2005/8/layout/hProcess9"/>
    <dgm:cxn modelId="{EE2C31B9-C88E-4318-9D4A-5E8A7300DF38}" type="presParOf" srcId="{905F3DEB-D3B5-4184-B340-5FA6A582092B}" destId="{8A67E31B-3870-426D-B973-00B7618FB428}" srcOrd="1" destOrd="0" presId="urn:microsoft.com/office/officeart/2005/8/layout/hProcess9"/>
    <dgm:cxn modelId="{4027457A-5986-4F81-9323-336E5AD5E2C9}" type="presParOf" srcId="{8A67E31B-3870-426D-B973-00B7618FB428}" destId="{12212B5E-FDA8-400C-B0DF-6940704301D4}" srcOrd="0" destOrd="0" presId="urn:microsoft.com/office/officeart/2005/8/layout/hProcess9"/>
    <dgm:cxn modelId="{ADD55293-F1BE-481F-9642-D9F21219F546}" type="presParOf" srcId="{8A67E31B-3870-426D-B973-00B7618FB428}" destId="{1510A37F-63EA-4AB1-9DA3-E401A647C89A}" srcOrd="1" destOrd="0" presId="urn:microsoft.com/office/officeart/2005/8/layout/hProcess9"/>
    <dgm:cxn modelId="{97A7BA36-7E88-45A1-9D83-D1E8E9B99785}" type="presParOf" srcId="{8A67E31B-3870-426D-B973-00B7618FB428}" destId="{F9ADBDF2-3A11-40E6-8B78-B55E759E0B2F}" srcOrd="2" destOrd="0" presId="urn:microsoft.com/office/officeart/2005/8/layout/hProcess9"/>
    <dgm:cxn modelId="{E6C67346-EBB4-4E68-BCC2-169DF104FBB2}" type="presParOf" srcId="{8A67E31B-3870-426D-B973-00B7618FB428}" destId="{BB32F826-7D38-48D6-A86C-AD4A1772AF1E}" srcOrd="3" destOrd="0" presId="urn:microsoft.com/office/officeart/2005/8/layout/hProcess9"/>
    <dgm:cxn modelId="{2A7E5A63-90A5-4018-8F9C-D71A8EF51785}" type="presParOf" srcId="{8A67E31B-3870-426D-B973-00B7618FB428}" destId="{024BD163-9146-4389-B78F-2BF9A735E35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F39F3-5141-455C-B725-11A441015A7A}">
      <dsp:nvSpPr>
        <dsp:cNvPr id="0" name=""/>
        <dsp:cNvSpPr/>
      </dsp:nvSpPr>
      <dsp:spPr>
        <a:xfrm>
          <a:off x="385258" y="0"/>
          <a:ext cx="4366260" cy="24331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212B5E-FDA8-400C-B0DF-6940704301D4}">
      <dsp:nvSpPr>
        <dsp:cNvPr id="0" name=""/>
        <dsp:cNvSpPr/>
      </dsp:nvSpPr>
      <dsp:spPr>
        <a:xfrm>
          <a:off x="94" y="729957"/>
          <a:ext cx="1631265" cy="973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Explore</a:t>
          </a:r>
          <a:endParaRPr lang="en-US" sz="2900" kern="1200" dirty="0"/>
        </a:p>
      </dsp:txBody>
      <dsp:txXfrm>
        <a:off x="47605" y="777468"/>
        <a:ext cx="1536243" cy="878254"/>
      </dsp:txXfrm>
    </dsp:sp>
    <dsp:sp modelId="{F9ADBDF2-3A11-40E6-8B78-B55E759E0B2F}">
      <dsp:nvSpPr>
        <dsp:cNvPr id="0" name=""/>
        <dsp:cNvSpPr/>
      </dsp:nvSpPr>
      <dsp:spPr>
        <a:xfrm>
          <a:off x="1752755" y="729957"/>
          <a:ext cx="1631265" cy="973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Try</a:t>
          </a:r>
          <a:endParaRPr lang="en-US" sz="2900" kern="1200" dirty="0"/>
        </a:p>
      </dsp:txBody>
      <dsp:txXfrm>
        <a:off x="1800266" y="777468"/>
        <a:ext cx="1536243" cy="878254"/>
      </dsp:txXfrm>
    </dsp:sp>
    <dsp:sp modelId="{024BD163-9146-4389-B78F-2BF9A735E354}">
      <dsp:nvSpPr>
        <dsp:cNvPr id="0" name=""/>
        <dsp:cNvSpPr/>
      </dsp:nvSpPr>
      <dsp:spPr>
        <a:xfrm>
          <a:off x="3505417" y="729957"/>
          <a:ext cx="1631265" cy="973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Reflect</a:t>
          </a:r>
          <a:endParaRPr lang="en-US" sz="2900" kern="1200" dirty="0"/>
        </a:p>
      </dsp:txBody>
      <dsp:txXfrm>
        <a:off x="3552928" y="777468"/>
        <a:ext cx="1536243" cy="878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>
              <a:defRPr sz="1200"/>
            </a:lvl1pPr>
          </a:lstStyle>
          <a:p>
            <a:fld id="{509BEE4C-5E74-464E-A18B-A2E3C035D3C2}" type="datetime1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5046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>
              <a:defRPr sz="1200"/>
            </a:lvl1pPr>
          </a:lstStyle>
          <a:p>
            <a:r>
              <a:rPr lang="en-US" smtClean="0"/>
              <a:t>CATIES, The College of New Jersey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r">
              <a:defRPr sz="1200"/>
            </a:lvl1pPr>
          </a:lstStyle>
          <a:p>
            <a:fld id="{E9E995F3-3054-7442-A6C9-A4BF5CA8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147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>
              <a:defRPr sz="1200"/>
            </a:lvl1pPr>
          </a:lstStyle>
          <a:p>
            <a:fld id="{5DCC13B9-8AC3-B343-9FCD-9778DBB600D5}" type="datetime1">
              <a:rPr lang="en-US" smtClean="0"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2"/>
            <a:ext cx="5621020" cy="4190524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046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>
              <a:defRPr sz="1200"/>
            </a:lvl1pPr>
          </a:lstStyle>
          <a:p>
            <a:r>
              <a:rPr lang="en-US" smtClean="0"/>
              <a:t>CATIES, The College of New Jersey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1" y="8845046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r">
              <a:defRPr sz="1200"/>
            </a:lvl1pPr>
          </a:lstStyle>
          <a:p>
            <a:fld id="{DE08A866-A254-6E40-A8D4-F039391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47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CATIES, The College of New Jersey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8A866-A254-6E40-A8D4-F039391D9D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0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A866-A254-6E40-A8D4-F039391D9D11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CATIES, The College of New Jersey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6FD3-2E44-3446-86D4-130787DEC64C}" type="datetime1">
              <a:rPr lang="en-US" smtClean="0"/>
              <a:t>6/24/2015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E7E4-F4D2-B846-ACD7-15237AF8846F}" type="datetime1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4EBD-05B4-2843-BC7E-0E82E8BA9917}" type="datetime1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E47D-6C91-A84F-873D-414027CC162C}" type="datetime1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E24-1C0F-1D44-AAFC-03B15E73F012}" type="datetime1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A04-3462-F34F-9EE0-5C4EC40D0782}" type="datetime1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0CE4-07D5-8443-98ED-695461DE66DE}" type="datetime1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2D7C-4351-694E-9D2F-751B953E4A85}" type="datetime1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DE84-9A2D-2C4A-AB01-D992DC2057AE}" type="datetime1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117E-20D2-EA47-A02A-FA0B107431D0}" type="datetime1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C27A-31FF-D94D-9C12-DAA0103A85E9}" type="datetime1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8F84DED-1E8C-1F49-A212-46281FEAD909}" type="datetime1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F44FBBD-69F8-794E-A324-9C7BEF3C4D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232" y="3370590"/>
            <a:ext cx="352425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4545" y="454718"/>
            <a:ext cx="6746356" cy="3621288"/>
          </a:xfrm>
        </p:spPr>
        <p:txBody>
          <a:bodyPr>
            <a:noAutofit/>
          </a:bodyPr>
          <a:lstStyle/>
          <a:p>
            <a:pPr algn="r"/>
            <a:r>
              <a:rPr lang="en-US" sz="5400" b="1" dirty="0">
                <a:solidFill>
                  <a:srgbClr val="0000FF"/>
                </a:solidFill>
                <a:latin typeface="+mj-lt"/>
              </a:rPr>
              <a:t>Selecting Appropriate Apps for Students with Disabilities</a:t>
            </a:r>
            <a:r>
              <a:rPr lang="en-US" sz="5400" b="1" dirty="0" smtClean="0">
                <a:solidFill>
                  <a:srgbClr val="0000FF"/>
                </a:solidFill>
                <a:latin typeface="+mj-lt"/>
              </a:rPr>
              <a:t>	</a:t>
            </a:r>
            <a:endParaRPr lang="en-US" sz="5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0101" y="4723038"/>
            <a:ext cx="6400800" cy="12192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Center on Assistive Technology &amp;</a:t>
            </a:r>
          </a:p>
          <a:p>
            <a:pPr algn="r"/>
            <a:r>
              <a:rPr lang="en-US" sz="2000" dirty="0" smtClean="0"/>
              <a:t>Inclusive Education Studies</a:t>
            </a:r>
          </a:p>
          <a:p>
            <a:pPr algn="r"/>
            <a:r>
              <a:rPr lang="en-US" sz="2000" dirty="0" smtClean="0"/>
              <a:t>at The College of New Jersey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48" y="5016416"/>
            <a:ext cx="3047748" cy="171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00FF"/>
                </a:solidFill>
                <a:latin typeface="+mj-lt"/>
              </a:rPr>
              <a:t>Student Motivation</a:t>
            </a:r>
            <a:endParaRPr lang="en-US" sz="4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1205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/>
              <a:t>Students are highly motivated to use the app and </a:t>
            </a:r>
            <a:r>
              <a:rPr lang="en-US" b="1" dirty="0"/>
              <a:t>select it </a:t>
            </a:r>
            <a:r>
              <a:rPr lang="en-US" b="1" dirty="0" smtClean="0"/>
              <a:t>often</a:t>
            </a:r>
            <a:endParaRPr lang="en-US" b="1" dirty="0"/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/>
              <a:t>Students </a:t>
            </a:r>
            <a:r>
              <a:rPr lang="en-US" b="1" dirty="0"/>
              <a:t>will use the app as directed </a:t>
            </a:r>
            <a:r>
              <a:rPr lang="en-US" dirty="0"/>
              <a:t>by the teacher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/>
              <a:t>Students view the app as </a:t>
            </a:r>
            <a:r>
              <a:rPr lang="en-US" b="1" dirty="0"/>
              <a:t>“more schoolwork” </a:t>
            </a:r>
            <a:r>
              <a:rPr lang="en-US" dirty="0"/>
              <a:t>and may be off-task when directed to use the app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 smtClean="0"/>
              <a:t>Students </a:t>
            </a:r>
            <a:r>
              <a:rPr lang="en-US" b="1" dirty="0"/>
              <a:t>avoid</a:t>
            </a:r>
            <a:r>
              <a:rPr lang="en-US" dirty="0"/>
              <a:t> the use of the app </a:t>
            </a:r>
            <a:r>
              <a:rPr lang="en-US" b="1" dirty="0"/>
              <a:t>or complain </a:t>
            </a:r>
            <a:r>
              <a:rPr lang="en-US" dirty="0"/>
              <a:t>when the app is assigned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273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0000FF"/>
                </a:solidFill>
                <a:latin typeface="+mj-lt"/>
              </a:rPr>
              <a:t>Reporting</a:t>
            </a:r>
            <a:endParaRPr lang="en-US" sz="4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3075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b="1" dirty="0" smtClean="0"/>
              <a:t>Data is available electronically </a:t>
            </a:r>
            <a:r>
              <a:rPr lang="en-US" dirty="0" smtClean="0"/>
              <a:t>to the student and teacher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 smtClean="0"/>
              <a:t>Data is available electronically to the student and may be provided to the teacher via </a:t>
            </a:r>
            <a:r>
              <a:rPr lang="en-US" b="1" dirty="0" smtClean="0"/>
              <a:t>screenshot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 smtClean="0"/>
              <a:t>Data is available electronically to the student but is not presented on a single summary page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 smtClean="0"/>
              <a:t>No summary page is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p_rubric K Schrock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44" y="195395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0" y="0"/>
            <a:ext cx="8229600" cy="1600200"/>
          </a:xfrm>
        </p:spPr>
        <p:txBody>
          <a:bodyPr anchor="ctr"/>
          <a:lstStyle/>
          <a:p>
            <a:r>
              <a:rPr lang="en-US" sz="4800" dirty="0">
                <a:solidFill>
                  <a:srgbClr val="0000FF"/>
                </a:solidFill>
                <a:latin typeface="+mj-lt"/>
              </a:rPr>
              <a:t>Apps, Apps, &amp;  More Apps</a:t>
            </a:r>
            <a:endParaRPr lang="en-US" sz="4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9600" cy="4568685"/>
          </a:xfrm>
        </p:spPr>
        <p:txBody>
          <a:bodyPr/>
          <a:lstStyle/>
          <a:p>
            <a:r>
              <a:rPr lang="en-US" sz="2800" dirty="0" smtClean="0"/>
              <a:t>Overwhelming number of apps available, with new ones released every day</a:t>
            </a:r>
          </a:p>
          <a:p>
            <a:r>
              <a:rPr lang="en-US" sz="2800" dirty="0" smtClean="0"/>
              <a:t>Which ones will benefit my students? </a:t>
            </a:r>
          </a:p>
          <a:p>
            <a:r>
              <a:rPr lang="en-US" sz="2800" dirty="0" smtClean="0"/>
              <a:t>Get recommendations from:</a:t>
            </a:r>
          </a:p>
          <a:p>
            <a:pPr lvl="1"/>
            <a:r>
              <a:rPr lang="en-US" sz="2400" dirty="0" smtClean="0"/>
              <a:t>Teachers who have used them with students</a:t>
            </a:r>
          </a:p>
          <a:p>
            <a:pPr lvl="1"/>
            <a:r>
              <a:rPr lang="en-US" sz="2400" dirty="0" smtClean="0"/>
              <a:t>Journals, newspapers, websites – not ads, but in-depth descriptions or evaluations of specific apps</a:t>
            </a:r>
          </a:p>
          <a:p>
            <a:r>
              <a:rPr lang="en-US" sz="2800" dirty="0" smtClean="0"/>
              <a:t>Try out apps yourself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8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800" dirty="0">
                <a:solidFill>
                  <a:srgbClr val="0000FF"/>
                </a:solidFill>
                <a:latin typeface="+mj-lt"/>
              </a:rPr>
              <a:t>Apps in Today’s Workshop</a:t>
            </a:r>
            <a:endParaRPr lang="en-US" sz="4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Keyboarding </a:t>
            </a:r>
          </a:p>
          <a:p>
            <a:r>
              <a:rPr lang="en-US" dirty="0" smtClean="0"/>
              <a:t>Language </a:t>
            </a:r>
          </a:p>
          <a:p>
            <a:r>
              <a:rPr lang="en-US" dirty="0" smtClean="0"/>
              <a:t>Math</a:t>
            </a:r>
          </a:p>
          <a:p>
            <a:r>
              <a:rPr lang="en-US" dirty="0" smtClean="0"/>
              <a:t>Note</a:t>
            </a:r>
            <a:r>
              <a:rPr lang="en-US" dirty="0"/>
              <a:t>-taking </a:t>
            </a:r>
            <a:endParaRPr lang="en-US" dirty="0" smtClean="0"/>
          </a:p>
          <a:p>
            <a:r>
              <a:rPr lang="en-US" dirty="0" smtClean="0"/>
              <a:t>Reading/Writing </a:t>
            </a:r>
          </a:p>
          <a:p>
            <a:r>
              <a:rPr lang="en-US" dirty="0" smtClean="0"/>
              <a:t>Reading Instruction</a:t>
            </a:r>
          </a:p>
          <a:p>
            <a:r>
              <a:rPr lang="en-US" dirty="0" smtClean="0"/>
              <a:t>Reading</a:t>
            </a:r>
            <a:r>
              <a:rPr lang="en-US" dirty="0"/>
              <a:t>: </a:t>
            </a:r>
            <a:r>
              <a:rPr lang="en-US" dirty="0" smtClean="0"/>
              <a:t>Books</a:t>
            </a:r>
          </a:p>
          <a:p>
            <a:r>
              <a:rPr lang="en-US" dirty="0" smtClean="0"/>
              <a:t>Visual supports </a:t>
            </a:r>
          </a:p>
          <a:p>
            <a:r>
              <a:rPr lang="en-US" dirty="0" smtClean="0"/>
              <a:t>Miscellaneous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Alternative Access </a:t>
            </a:r>
            <a:endParaRPr lang="en-US" dirty="0"/>
          </a:p>
          <a:p>
            <a:r>
              <a:rPr lang="en-US" dirty="0"/>
              <a:t>Augmentative Communication</a:t>
            </a:r>
          </a:p>
          <a:p>
            <a:r>
              <a:rPr lang="en-US" dirty="0"/>
              <a:t>Behavior Management </a:t>
            </a:r>
          </a:p>
          <a:p>
            <a:r>
              <a:rPr lang="en-US" dirty="0"/>
              <a:t>Cause &amp; Effect</a:t>
            </a:r>
            <a:r>
              <a:rPr lang="en-US" dirty="0" smtClean="0"/>
              <a:t>/Switch </a:t>
            </a:r>
            <a:r>
              <a:rPr lang="en-US" dirty="0"/>
              <a:t>Training</a:t>
            </a:r>
          </a:p>
          <a:p>
            <a:r>
              <a:rPr lang="en-US" dirty="0"/>
              <a:t>Emergent literacy </a:t>
            </a:r>
          </a:p>
          <a:p>
            <a:r>
              <a:rPr lang="en-US" dirty="0"/>
              <a:t>Functional Skills </a:t>
            </a:r>
          </a:p>
          <a:p>
            <a:r>
              <a:rPr lang="en-US" dirty="0"/>
              <a:t>Handwriting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9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85750"/>
            <a:ext cx="3022600" cy="1441450"/>
          </a:xfrm>
        </p:spPr>
        <p:txBody>
          <a:bodyPr/>
          <a:lstStyle/>
          <a:p>
            <a:r>
              <a:rPr lang="en-US" dirty="0" smtClean="0"/>
              <a:t>Guided Access</a:t>
            </a:r>
            <a:endParaRPr lang="en-US" dirty="0"/>
          </a:p>
        </p:txBody>
      </p:sp>
      <p:pic>
        <p:nvPicPr>
          <p:cNvPr id="8" name="Content Placeholder 7" descr="Access featur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21" r="-71221"/>
          <a:stretch>
            <a:fillRect/>
          </a:stretch>
        </p:blipFill>
        <p:spPr>
          <a:xfrm>
            <a:off x="1333500" y="196850"/>
            <a:ext cx="9220752" cy="6191250"/>
          </a:xfrm>
          <a:noFill/>
          <a:ln>
            <a:solidFill>
              <a:srgbClr val="FFFF00"/>
            </a:solidFill>
          </a:ln>
        </p:spPr>
      </p:pic>
      <p:sp>
        <p:nvSpPr>
          <p:cNvPr id="10" name="Frame 9"/>
          <p:cNvSpPr/>
          <p:nvPr/>
        </p:nvSpPr>
        <p:spPr>
          <a:xfrm>
            <a:off x="5549900" y="3886200"/>
            <a:ext cx="2387600" cy="762000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4318000" y="285750"/>
            <a:ext cx="787400" cy="336550"/>
          </a:xfrm>
          <a:prstGeom prst="fram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6286500" y="285750"/>
            <a:ext cx="889000" cy="336550"/>
          </a:xfrm>
          <a:prstGeom prst="fram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3962400" y="1955800"/>
            <a:ext cx="1574800" cy="457200"/>
          </a:xfrm>
          <a:prstGeom prst="fram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 anchor="ctr"/>
          <a:lstStyle/>
          <a:p>
            <a:r>
              <a:rPr lang="en-US" sz="4800" dirty="0">
                <a:solidFill>
                  <a:srgbClr val="0000FF"/>
                </a:solidFill>
                <a:latin typeface="+mj-lt"/>
              </a:rPr>
              <a:t>What should I look for?</a:t>
            </a:r>
            <a:endParaRPr lang="en-US" sz="4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725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Framework* </a:t>
            </a:r>
            <a:r>
              <a:rPr lang="en-US" sz="2800" dirty="0"/>
              <a:t>for determining which apps are likely to be </a:t>
            </a:r>
            <a:r>
              <a:rPr lang="en-US" sz="2800" dirty="0" smtClean="0"/>
              <a:t>effective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2 items apply to all categories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Other items apply to instructional apps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800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25046113"/>
              </p:ext>
            </p:extLst>
          </p:nvPr>
        </p:nvGraphicFramePr>
        <p:xfrm>
          <a:off x="1855694" y="3886199"/>
          <a:ext cx="5136777" cy="2433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0576" y="6319391"/>
            <a:ext cx="68714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*Developed </a:t>
            </a:r>
            <a:r>
              <a:rPr lang="en-US" sz="1100" dirty="0"/>
              <a:t>by Harry Walker at Johns Hopkins University, 10/18/2010; edited by Kathy Schrock 2/25/11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8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00FF"/>
                </a:solidFill>
                <a:latin typeface="+mj-lt"/>
              </a:rPr>
              <a:t>User Friendliness</a:t>
            </a:r>
            <a:endParaRPr lang="en-US" sz="4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537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Students &amp;/or adults </a:t>
            </a:r>
            <a:r>
              <a:rPr lang="en-US" dirty="0"/>
              <a:t>can launch and navigate within the app </a:t>
            </a:r>
            <a:r>
              <a:rPr lang="en-US" b="1" dirty="0"/>
              <a:t>independently</a:t>
            </a:r>
            <a:r>
              <a:rPr lang="en-US" dirty="0"/>
              <a:t>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/>
              <a:t>Students need only a </a:t>
            </a:r>
            <a:r>
              <a:rPr lang="en-US" b="1" dirty="0"/>
              <a:t>quick review </a:t>
            </a:r>
            <a:r>
              <a:rPr lang="en-US" dirty="0"/>
              <a:t>on how to the use the app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/>
              <a:t>Students need to have the teacher review how to the use the app on more than one occasion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 smtClean="0"/>
              <a:t>Students </a:t>
            </a:r>
            <a:r>
              <a:rPr lang="en-US" b="1" dirty="0"/>
              <a:t>need constant teacher supervision </a:t>
            </a:r>
            <a:r>
              <a:rPr lang="en-US" dirty="0"/>
              <a:t>in order to use the app</a:t>
            </a:r>
            <a:r>
              <a:rPr lang="en-US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743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318"/>
            <a:ext cx="8229600" cy="1600200"/>
          </a:xfrm>
        </p:spPr>
        <p:txBody>
          <a:bodyPr anchor="b"/>
          <a:lstStyle/>
          <a:p>
            <a:r>
              <a:rPr lang="en-US" sz="4800" dirty="0">
                <a:solidFill>
                  <a:srgbClr val="0000FF"/>
                </a:solidFill>
                <a:latin typeface="+mj-lt"/>
              </a:rPr>
              <a:t>Differentiation/</a:t>
            </a:r>
            <a:br>
              <a:rPr lang="en-US" sz="4800" dirty="0">
                <a:solidFill>
                  <a:srgbClr val="0000FF"/>
                </a:solidFill>
                <a:latin typeface="+mj-lt"/>
              </a:rPr>
            </a:br>
            <a:r>
              <a:rPr lang="en-US" sz="4800" dirty="0">
                <a:solidFill>
                  <a:srgbClr val="0000FF"/>
                </a:solidFill>
                <a:latin typeface="+mj-lt"/>
              </a:rPr>
              <a:t>Customizing</a:t>
            </a:r>
            <a:endParaRPr lang="en-US" sz="4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897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/>
              <a:t>App offers complete </a:t>
            </a:r>
            <a:r>
              <a:rPr lang="en-US" b="1" dirty="0"/>
              <a:t>flexibility to alter </a:t>
            </a:r>
            <a:r>
              <a:rPr lang="en-US" b="1" dirty="0" smtClean="0"/>
              <a:t>settings &amp; some content </a:t>
            </a:r>
            <a:r>
              <a:rPr lang="en-US" dirty="0"/>
              <a:t>to meet student needs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/>
              <a:t>App offers more than one degree of flexibility to adjust settings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/>
              <a:t>App </a:t>
            </a:r>
            <a:r>
              <a:rPr lang="en-US" dirty="0" smtClean="0"/>
              <a:t>offers only </a:t>
            </a:r>
            <a:r>
              <a:rPr lang="en-US" b="1" dirty="0"/>
              <a:t>limited flexibility </a:t>
            </a:r>
            <a:r>
              <a:rPr lang="en-US" dirty="0"/>
              <a:t>(e.g., a few levels such as easy, medium, hard) 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 smtClean="0"/>
              <a:t>App </a:t>
            </a:r>
            <a:r>
              <a:rPr lang="en-US" dirty="0"/>
              <a:t>offers no </a:t>
            </a:r>
            <a:r>
              <a:rPr lang="en-US" dirty="0" smtClean="0"/>
              <a:t>flexibility: </a:t>
            </a:r>
            <a:r>
              <a:rPr lang="en-US" b="1" dirty="0" smtClean="0"/>
              <a:t>settings </a:t>
            </a:r>
            <a:r>
              <a:rPr lang="en-US" b="1" dirty="0"/>
              <a:t>cannot be </a:t>
            </a:r>
            <a:r>
              <a:rPr lang="en-US" b="1" dirty="0" smtClean="0"/>
              <a:t>altered </a:t>
            </a:r>
            <a:r>
              <a:rPr lang="en-US" dirty="0" smtClean="0"/>
              <a:t>to meet student needs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1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0000FF"/>
                </a:solidFill>
                <a:latin typeface="+mj-lt"/>
              </a:rPr>
              <a:t>Curriculum Connection</a:t>
            </a:r>
            <a:endParaRPr lang="en-US" sz="4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63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dirty="0"/>
              <a:t>Skill(s) reinforced are </a:t>
            </a:r>
            <a:r>
              <a:rPr lang="en-US" b="1" i="1" dirty="0"/>
              <a:t>strongly connected </a:t>
            </a:r>
            <a:r>
              <a:rPr lang="en-US" dirty="0"/>
              <a:t>to the targeted skill or </a:t>
            </a:r>
            <a:r>
              <a:rPr lang="en-US" dirty="0" smtClean="0"/>
              <a:t>concept </a:t>
            </a:r>
            <a:endParaRPr lang="en-US" dirty="0"/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/>
              <a:t>Skill(s) reinforced are</a:t>
            </a:r>
            <a:r>
              <a:rPr lang="en-US" b="1" dirty="0"/>
              <a:t> </a:t>
            </a:r>
            <a:r>
              <a:rPr lang="en-US" b="1" i="1" dirty="0"/>
              <a:t>related to </a:t>
            </a:r>
            <a:r>
              <a:rPr lang="en-US" dirty="0"/>
              <a:t>the targeted skill or concept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/>
              <a:t>Skill(s) reinforced are </a:t>
            </a:r>
            <a:r>
              <a:rPr lang="en-US" b="1" i="1" dirty="0"/>
              <a:t>prerequisite</a:t>
            </a:r>
            <a:r>
              <a:rPr lang="en-US" dirty="0"/>
              <a:t> or foundation skills for the targeted skill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 smtClean="0"/>
              <a:t>Skill</a:t>
            </a:r>
            <a:r>
              <a:rPr lang="en-US" dirty="0"/>
              <a:t>(s) reinforced in the app are</a:t>
            </a:r>
            <a:r>
              <a:rPr lang="en-US" b="1" dirty="0"/>
              <a:t> </a:t>
            </a:r>
            <a:r>
              <a:rPr lang="en-US" b="1" i="1" dirty="0"/>
              <a:t>not clearly connected</a:t>
            </a:r>
            <a:r>
              <a:rPr lang="en-US" dirty="0"/>
              <a:t> to the targeted skill </a:t>
            </a:r>
          </a:p>
        </p:txBody>
      </p:sp>
    </p:spTree>
    <p:extLst>
      <p:ext uri="{BB962C8B-B14F-4D97-AF65-F5344CB8AC3E}">
        <p14:creationId xmlns:p14="http://schemas.microsoft.com/office/powerpoint/2010/main" val="25442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800" dirty="0">
                <a:solidFill>
                  <a:srgbClr val="0000FF"/>
                </a:solidFill>
                <a:latin typeface="+mj-lt"/>
              </a:rPr>
              <a:t>Feedback</a:t>
            </a:r>
            <a:endParaRPr lang="en-US" sz="4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1205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/>
              <a:t>Feedback is</a:t>
            </a:r>
            <a:r>
              <a:rPr lang="en-US" b="1" dirty="0"/>
              <a:t> specific </a:t>
            </a:r>
            <a:r>
              <a:rPr lang="en-US" dirty="0"/>
              <a:t>&amp; </a:t>
            </a:r>
            <a:r>
              <a:rPr lang="en-US" b="1" dirty="0"/>
              <a:t>data is available </a:t>
            </a:r>
            <a:r>
              <a:rPr lang="en-US" dirty="0"/>
              <a:t>electronically to student &amp; teacher 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/>
              <a:t>Feedback is specific and </a:t>
            </a:r>
            <a:r>
              <a:rPr lang="en-US" b="1" dirty="0"/>
              <a:t>results in improved student performance </a:t>
            </a:r>
            <a:r>
              <a:rPr lang="en-US" dirty="0"/>
              <a:t>(may include tutorial </a:t>
            </a:r>
            <a:r>
              <a:rPr lang="en-US" dirty="0" smtClean="0"/>
              <a:t>aids)</a:t>
            </a:r>
          </a:p>
          <a:p>
            <a:pPr>
              <a:lnSpc>
                <a:spcPct val="120000"/>
              </a:lnSpc>
              <a:buFont typeface="Wingdings" charset="2"/>
              <a:buChar char="q"/>
            </a:pPr>
            <a:r>
              <a:rPr lang="en-US" dirty="0" smtClean="0"/>
              <a:t>Feedback </a:t>
            </a:r>
            <a:r>
              <a:rPr lang="en-US" dirty="0"/>
              <a:t>is </a:t>
            </a:r>
            <a:r>
              <a:rPr lang="en-US" b="1" dirty="0"/>
              <a:t>limited to correctness </a:t>
            </a:r>
            <a:r>
              <a:rPr lang="en-US" dirty="0"/>
              <a:t>of student </a:t>
            </a:r>
            <a:r>
              <a:rPr lang="en-US" dirty="0" smtClean="0"/>
              <a:t>responses and only allows </a:t>
            </a:r>
            <a:r>
              <a:rPr lang="en-US" dirty="0"/>
              <a:t>student to </a:t>
            </a:r>
            <a:r>
              <a:rPr lang="en-US" b="1" dirty="0"/>
              <a:t>try </a:t>
            </a:r>
            <a:r>
              <a:rPr lang="en-US" b="1" dirty="0" smtClean="0"/>
              <a:t>again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dirty="0"/>
              <a:t>F</a:t>
            </a:r>
            <a:r>
              <a:rPr lang="en-US" dirty="0" smtClean="0"/>
              <a:t>eedback is limited to </a:t>
            </a:r>
            <a:r>
              <a:rPr lang="en-US" b="1" dirty="0" smtClean="0"/>
              <a:t>right/wrong</a:t>
            </a:r>
          </a:p>
        </p:txBody>
      </p:sp>
    </p:spTree>
    <p:extLst>
      <p:ext uri="{BB962C8B-B14F-4D97-AF65-F5344CB8AC3E}">
        <p14:creationId xmlns:p14="http://schemas.microsoft.com/office/powerpoint/2010/main" val="7713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4390</TotalTime>
  <Words>496</Words>
  <Application>Microsoft Office PowerPoint</Application>
  <PresentationFormat>On-screen Show (4:3)</PresentationFormat>
  <Paragraphs>74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Wingdings</vt:lpstr>
      <vt:lpstr>Executive</vt:lpstr>
      <vt:lpstr>Selecting Appropriate Apps for Students with Disabilities </vt:lpstr>
      <vt:lpstr>Apps, Apps, &amp;  More Apps</vt:lpstr>
      <vt:lpstr>Apps in Today’s Workshop</vt:lpstr>
      <vt:lpstr>Guided Access</vt:lpstr>
      <vt:lpstr>What should I look for?</vt:lpstr>
      <vt:lpstr>User Friendliness</vt:lpstr>
      <vt:lpstr>Differentiation/ Customizing</vt:lpstr>
      <vt:lpstr>Curriculum Connection</vt:lpstr>
      <vt:lpstr>Feedback</vt:lpstr>
      <vt:lpstr>Student Motivation</vt:lpstr>
      <vt:lpstr>Reporting</vt:lpstr>
      <vt:lpstr>PowerPoint Presentation</vt:lpstr>
    </vt:vector>
  </TitlesOfParts>
  <Company>The College of New Jersey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Selecting Appropriate Apps for Students with Disabilities</dc:title>
  <dc:creator>TCNJ</dc:creator>
  <cp:lastModifiedBy>Ellen Farr</cp:lastModifiedBy>
  <cp:revision>26</cp:revision>
  <cp:lastPrinted>2015-06-24T14:44:01Z</cp:lastPrinted>
  <dcterms:created xsi:type="dcterms:W3CDTF">2013-07-09T00:32:04Z</dcterms:created>
  <dcterms:modified xsi:type="dcterms:W3CDTF">2015-06-24T14:44:04Z</dcterms:modified>
</cp:coreProperties>
</file>